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273" r:id="rId3"/>
    <p:sldId id="349" r:id="rId4"/>
    <p:sldId id="350" r:id="rId6"/>
    <p:sldId id="351" r:id="rId7"/>
    <p:sldId id="352" r:id="rId8"/>
    <p:sldId id="354" r:id="rId9"/>
    <p:sldId id="378" r:id="rId10"/>
    <p:sldId id="380" r:id="rId11"/>
    <p:sldId id="381" r:id="rId12"/>
    <p:sldId id="383" r:id="rId13"/>
    <p:sldId id="376" r:id="rId14"/>
    <p:sldId id="377" r:id="rId15"/>
    <p:sldId id="271" r:id="rId16"/>
    <p:sldId id="389" r:id="rId17"/>
    <p:sldId id="384" r:id="rId18"/>
    <p:sldId id="391" r:id="rId19"/>
    <p:sldId id="385" r:id="rId20"/>
    <p:sldId id="386" r:id="rId21"/>
    <p:sldId id="387" r:id="rId22"/>
    <p:sldId id="388" r:id="rId23"/>
    <p:sldId id="261" r:id="rId24"/>
    <p:sldId id="314" r:id="rId25"/>
    <p:sldId id="402" r:id="rId26"/>
    <p:sldId id="403" r:id="rId27"/>
    <p:sldId id="394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318" r:id="rId36"/>
    <p:sldId id="393" r:id="rId37"/>
    <p:sldId id="392" r:id="rId38"/>
    <p:sldId id="369" r:id="rId39"/>
    <p:sldId id="370" r:id="rId40"/>
    <p:sldId id="371" r:id="rId41"/>
    <p:sldId id="372" r:id="rId42"/>
    <p:sldId id="363" r:id="rId43"/>
    <p:sldId id="374" r:id="rId44"/>
    <p:sldId id="322" r:id="rId45"/>
    <p:sldId id="264" r:id="rId46"/>
    <p:sldId id="323" r:id="rId47"/>
    <p:sldId id="326" r:id="rId48"/>
    <p:sldId id="341" r:id="rId49"/>
    <p:sldId id="334" r:id="rId50"/>
    <p:sldId id="335" r:id="rId51"/>
    <p:sldId id="336" r:id="rId52"/>
    <p:sldId id="256" r:id="rId53"/>
  </p:sldIdLst>
  <p:sldSz cx="12192000" cy="6858000"/>
  <p:notesSz cx="6858000" cy="9144000"/>
  <p:embeddedFontLst>
    <p:embeddedFont>
      <p:font typeface="康熙字典體" pitchFamily="2" charset="-120"/>
      <p:regular r:id="rId58"/>
    </p:embeddedFont>
    <p:embeddedFont>
      <p:font typeface="方正清刻本悦宋简体" panose="02000000000000000000" pitchFamily="2" charset="-122"/>
      <p:regular r:id="rId59"/>
    </p:embeddedFont>
    <p:embeddedFont>
      <p:font typeface="Calibri" panose="020F0302020204030204" charset="0"/>
      <p:regular r:id="rId6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zi1996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9A"/>
    <a:srgbClr val="E262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484" y="56"/>
      </p:cViewPr>
      <p:guideLst>
        <p:guide orient="horz" pos="2138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font" Target="fonts/font3.fntdata"/><Relationship Id="rId6" Type="http://schemas.openxmlformats.org/officeDocument/2006/relationships/slide" Target="slides/slide3.xml"/><Relationship Id="rId59" Type="http://schemas.openxmlformats.org/officeDocument/2006/relationships/font" Target="fonts/font2.fntdata"/><Relationship Id="rId58" Type="http://schemas.openxmlformats.org/officeDocument/2006/relationships/font" Target="fonts/font1.fntdata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svg"/><Relationship Id="rId2" Type="http://schemas.openxmlformats.org/officeDocument/2006/relationships/image" Target="../media/image22.png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499485" y="2390140"/>
            <a:ext cx="6545580" cy="241871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sp>
        <p:nvSpPr>
          <p:cNvPr id="13" name="farm_112762"/>
          <p:cNvSpPr>
            <a:spLocks noChangeAspect="1"/>
          </p:cNvSpPr>
          <p:nvPr/>
        </p:nvSpPr>
        <p:spPr bwMode="auto">
          <a:xfrm>
            <a:off x="6234451" y="1042965"/>
            <a:ext cx="850943" cy="8376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康熙字典體" pitchFamily="2" charset="-120"/>
                <a:ea typeface="康熙字典體" pitchFamily="2" charset="-120"/>
              </a:rPr>
              <a:t>c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3380" y="5575300"/>
            <a:ext cx="2413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汇报人：莫琰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汇报日期：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2020/10/23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50130" y="2759710"/>
            <a:ext cx="384429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4800" b="1">
                <a:latin typeface="Kaiti SC Bold" panose="02010600040101010101" charset="-122"/>
                <a:ea typeface="Kaiti SC Bold" panose="02010600040101010101" charset="-122"/>
              </a:rPr>
              <a:t>培训</a:t>
            </a:r>
            <a:endParaRPr lang="zh-CN" altLang="en-US" sz="4800" b="1">
              <a:latin typeface="Kaiti SC Bold" panose="02010600040101010101" charset="-122"/>
              <a:ea typeface="Kaiti SC Bold" panose="02010600040101010101" charset="-122"/>
            </a:endParaRPr>
          </a:p>
          <a:p>
            <a:pPr algn="ctr"/>
            <a:r>
              <a:rPr lang="zh-CN" altLang="en-US" sz="4800" b="1">
                <a:latin typeface="Kaiti SC Bold" panose="02010600040101010101" charset="-122"/>
                <a:ea typeface="Kaiti SC Bold" panose="02010600040101010101" charset="-122"/>
              </a:rPr>
              <a:t>医学统计方法</a:t>
            </a:r>
            <a:endParaRPr lang="zh-CN" altLang="en-US" sz="4800" b="1">
              <a:latin typeface="Kaiti SC Bold" panose="02010600040101010101" charset="-122"/>
              <a:ea typeface="Kaiti SC Bold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50640" y="47752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第四部分：分析资料</a:t>
            </a:r>
            <a:endParaRPr lang="zh-CN" altLang="en-US" sz="3600">
              <a:solidFill>
                <a:schemeClr val="accent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79980" y="1556385"/>
            <a:ext cx="8702675" cy="1641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又称统计分析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包括：有关统计指标的选择和计算、统计图表的绘制、统计方法的选取、spss/ststs/sas等软件的使用。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33065" y="3369945"/>
            <a:ext cx="8642985" cy="1537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1）统计描述（statistical description）</a:t>
            </a:r>
            <a:endParaRPr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3065" y="4785995"/>
            <a:ext cx="60807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2）统计推断（statistical inference）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50640" y="5695950"/>
            <a:ext cx="60807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 </a:t>
            </a:r>
            <a:r>
              <a:rPr 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参数估计 </a:t>
            </a: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+ 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假设检验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8025" y="3219"/>
            <a:ext cx="6435516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941695" y="1428750"/>
            <a:ext cx="556514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+mn-ea"/>
                <a:sym typeface="+mn-lt"/>
              </a:rPr>
              <a:t>第一讲：医学统计方法的选择</a:t>
            </a:r>
            <a:endParaRPr lang="zh-CN" altLang="en-US" sz="3200" dirty="0">
              <a:solidFill>
                <a:srgbClr val="534C49"/>
              </a:solidFill>
              <a:latin typeface="Kaiti SC Regular" panose="02010600040101010101" charset="-122"/>
              <a:ea typeface="Kaiti SC Regular" panose="02010600040101010101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90260" y="3116580"/>
            <a:ext cx="580834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第二讲：参数检验</a:t>
            </a:r>
            <a:r>
              <a:rPr lang="en-US" altLang="zh-CN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&amp;</a:t>
            </a:r>
            <a:r>
              <a:rPr lang="zh-CN" altLang="en-US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非参数检验</a:t>
            </a:r>
            <a:endParaRPr lang="zh-CN" altLang="en-US" sz="3200" dirty="0">
              <a:solidFill>
                <a:srgbClr val="534C49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90260" y="4881245"/>
            <a:ext cx="6226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第三讲：多因素分析 相关</a:t>
            </a:r>
            <a:r>
              <a:rPr lang="en-US" altLang="zh-CN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&amp;</a:t>
            </a:r>
            <a:r>
              <a:rPr lang="zh-CN" altLang="en-US" sz="3200" dirty="0">
                <a:solidFill>
                  <a:srgbClr val="534C49"/>
                </a:solidFill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  <a:sym typeface="+mn-lt"/>
              </a:rPr>
              <a:t>回归</a:t>
            </a:r>
            <a:endParaRPr lang="zh-CN" altLang="en-US" sz="3200" dirty="0">
              <a:solidFill>
                <a:srgbClr val="534C49"/>
              </a:solidFill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  <a:sym typeface="+mn-lt"/>
            </a:endParaRPr>
          </a:p>
        </p:txBody>
      </p:sp>
      <p:sp>
        <p:nvSpPr>
          <p:cNvPr id="12" name="farm_112762"/>
          <p:cNvSpPr>
            <a:spLocks noChangeAspect="1"/>
          </p:cNvSpPr>
          <p:nvPr/>
        </p:nvSpPr>
        <p:spPr bwMode="auto">
          <a:xfrm>
            <a:off x="5242098" y="1552543"/>
            <a:ext cx="377017" cy="3711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13" name="farm_112762"/>
          <p:cNvSpPr>
            <a:spLocks noChangeAspect="1"/>
          </p:cNvSpPr>
          <p:nvPr/>
        </p:nvSpPr>
        <p:spPr bwMode="auto">
          <a:xfrm>
            <a:off x="5241925" y="3202400"/>
            <a:ext cx="377017" cy="3711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14" name="farm_112762"/>
          <p:cNvSpPr>
            <a:spLocks noChangeAspect="1"/>
          </p:cNvSpPr>
          <p:nvPr/>
        </p:nvSpPr>
        <p:spPr bwMode="auto">
          <a:xfrm>
            <a:off x="5242195" y="4987342"/>
            <a:ext cx="377017" cy="3711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sp>
        <p:nvSpPr>
          <p:cNvPr id="13" name="farm_112762"/>
          <p:cNvSpPr>
            <a:spLocks noChangeAspect="1"/>
          </p:cNvSpPr>
          <p:nvPr/>
        </p:nvSpPr>
        <p:spPr bwMode="auto">
          <a:xfrm>
            <a:off x="6234451" y="1042965"/>
            <a:ext cx="850943" cy="8376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康熙字典體" pitchFamily="2" charset="-120"/>
                <a:ea typeface="康熙字典體" pitchFamily="2" charset="-120"/>
              </a:rPr>
              <a:t>c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54015" y="5366385"/>
            <a:ext cx="24130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汇报人：莫琰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汇报日期：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2020/10/23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22700" y="2275840"/>
            <a:ext cx="56749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4800" b="1">
                <a:latin typeface="Kaiti SC Bold" panose="02010600040101010101" charset="-122"/>
                <a:ea typeface="Kaiti SC Bold" panose="02010600040101010101" charset="-122"/>
              </a:rPr>
              <a:t>第一讲</a:t>
            </a:r>
            <a:endParaRPr lang="zh-CN" altLang="en-US" sz="4800" b="1">
              <a:latin typeface="Kaiti SC Bold" panose="02010600040101010101" charset="-122"/>
              <a:ea typeface="Kaiti SC Bold" panose="0201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800" b="1">
                <a:latin typeface="Kaiti SC Bold" panose="02010600040101010101" charset="-122"/>
                <a:ea typeface="Kaiti SC Bold" panose="02010600040101010101" charset="-122"/>
              </a:rPr>
              <a:t>医学统计方法的选择</a:t>
            </a:r>
            <a:endParaRPr lang="zh-CN" altLang="en-US" sz="4800" b="1">
              <a:latin typeface="Kaiti SC Bold" panose="02010600040101010101" charset="-122"/>
              <a:ea typeface="Kaiti SC Bold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3735070" y="544195"/>
            <a:ext cx="10160" cy="576961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arm_112762"/>
          <p:cNvSpPr>
            <a:spLocks noChangeAspect="1"/>
          </p:cNvSpPr>
          <p:nvPr/>
        </p:nvSpPr>
        <p:spPr bwMode="auto">
          <a:xfrm>
            <a:off x="1789840" y="3369189"/>
            <a:ext cx="902585" cy="888445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1514" y="1576206"/>
            <a:ext cx="253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mtClean="0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66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51375" y="763270"/>
            <a:ext cx="78524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 </a:t>
            </a: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文章解读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67250" y="3103245"/>
            <a:ext cx="881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 </a:t>
            </a:r>
            <a:r>
              <a: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正确选择</a:t>
            </a:r>
            <a:endParaRPr lang="zh-CN" altLang="en-US" sz="3200" b="1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62855" y="5562600"/>
            <a:ext cx="54400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附录：查表</a:t>
            </a:r>
            <a:endParaRPr lang="zh-CN" altLang="en-US" sz="3200" b="1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67250" y="4257675"/>
            <a:ext cx="881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 </a:t>
            </a:r>
            <a:r>
              <a: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数据转换</a:t>
            </a:r>
            <a:endParaRPr lang="zh-CN" altLang="en-US" sz="3200" b="1" smtClean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67250" y="1838325"/>
            <a:ext cx="88163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 </a:t>
            </a:r>
            <a:r>
              <a:rPr lang="zh-CN" altLang="en-US" sz="3200" b="1" smtClean="0">
                <a:solidFill>
                  <a:srgbClr val="C0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统计方法及基本概念</a:t>
            </a:r>
            <a:endParaRPr lang="zh-CN" altLang="en-US" sz="3200" b="1" smtClean="0">
              <a:solidFill>
                <a:srgbClr val="C0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0" y="1695450"/>
            <a:ext cx="923330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第一章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5050" y="5793105"/>
            <a:ext cx="15646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文章解读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78984" y="5339985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347980"/>
            <a:ext cx="5151120" cy="5989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95" y="567055"/>
            <a:ext cx="4533900" cy="5667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250" y="6567805"/>
            <a:ext cx="11158855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900">
                <a:latin typeface="Times New Roman Regular" panose="02020503050405090304" charset="0"/>
                <a:cs typeface="Times New Roman Regular" panose="02020503050405090304" charset="0"/>
              </a:rPr>
              <a:t>Oikonomou E K , Williams M C , Kotanidis C P , et al. A novel machine learning-derived radiotranscriptomic signature of perivascular fat improves cardiac risk prediction using coronary CT angiography[J]. European Heart Journal(43):43.</a:t>
            </a:r>
            <a:endParaRPr lang="zh-CN" altLang="en-US" sz="900">
              <a:latin typeface="Times New Roman Regular" panose="02020503050405090304" charset="0"/>
              <a:cs typeface="Times New Roman Regular" panose="020205030504050903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883285"/>
            <a:ext cx="11041380" cy="46240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7745" y="422910"/>
            <a:ext cx="9350375" cy="3136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3970020"/>
            <a:ext cx="9361805" cy="22047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597535"/>
            <a:ext cx="1930400" cy="1003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173990"/>
            <a:ext cx="6504305" cy="64236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266700"/>
            <a:ext cx="1930400" cy="1003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520" y="342265"/>
            <a:ext cx="9210040" cy="61741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5700" y="565150"/>
            <a:ext cx="96824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36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参考书目</a:t>
            </a:r>
            <a:endParaRPr lang="zh-CN" altLang="en-US" sz="36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1887855"/>
            <a:ext cx="3185160" cy="4424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51500" y="2090420"/>
            <a:ext cx="48780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“</a:t>
            </a:r>
            <a:r>
              <a:rPr lang="zh-CN" altLang="en-US" sz="28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非常痛心的看到，因为数据分析的缺陷和错误，那么多好的生物医学研究工作面临着被葬送的危险。</a:t>
            </a:r>
            <a:r>
              <a:rPr lang="en-US" altLang="zh-CN" sz="28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”</a:t>
            </a:r>
            <a:endParaRPr lang="zh-CN" altLang="en-US" sz="28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algn="ctr"/>
            <a:endParaRPr lang="zh-CN" altLang="en-US" sz="28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  <a:p>
            <a:pPr algn="ctr"/>
            <a:r>
              <a:rPr lang="en-US" altLang="zh-CN" sz="2800">
                <a:latin typeface="Kaiti SC Regular" panose="02010600040101010101" charset="-122"/>
                <a:ea typeface="Kaiti SC Regular" panose="02010600040101010101" charset="-122"/>
                <a:cs typeface="Kaiti SC Regular" panose="02010600040101010101" charset="-122"/>
              </a:rPr>
              <a:t>------F.Yates,M.J.R Healy</a:t>
            </a:r>
            <a:endParaRPr lang="en-US" altLang="zh-CN" sz="2800">
              <a:latin typeface="Kaiti SC Regular" panose="02010600040101010101" charset="-122"/>
              <a:ea typeface="Kaiti SC Regular" panose="02010600040101010101" charset="-122"/>
              <a:cs typeface="Kaiti SC Regular" panose="0201060004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105" y="597535"/>
            <a:ext cx="1930400" cy="1003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505" y="327660"/>
            <a:ext cx="7855585" cy="62020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7945" y="1695450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第二章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5050" y="5793105"/>
            <a:ext cx="15646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统计方法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78984" y="5339985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131820" y="786130"/>
            <a:ext cx="5928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mtClean="0">
                <a:latin typeface="华文楷体" panose="02010600040101010101" charset="-122"/>
                <a:ea typeface="华文楷体" panose="02010600040101010101" charset="-122"/>
              </a:rPr>
              <a:t>统计方法</a:t>
            </a:r>
            <a:endParaRPr lang="zh-CN" altLang="en-US" sz="54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29870" y="5505450"/>
            <a:ext cx="1207135" cy="14249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730500" y="1885950"/>
            <a:ext cx="6732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Different value</a:t>
            </a:r>
            <a:r>
              <a:rPr lang="zh-CN" alt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，</a:t>
            </a:r>
            <a:r>
              <a:rPr lang="en-US" altLang="zh-CN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different way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977265" y="4097020"/>
            <a:ext cx="1990090" cy="140843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研究目的</a:t>
            </a:r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3862070" y="4097020"/>
            <a:ext cx="1938020" cy="14097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可分析的</a:t>
            </a:r>
            <a:endParaRPr lang="zh-CN" altLang="en-US" sz="2400"/>
          </a:p>
          <a:p>
            <a:pPr algn="ctr"/>
            <a:r>
              <a:rPr lang="zh-CN" altLang="en-US" sz="2400"/>
              <a:t>变量</a:t>
            </a:r>
            <a:endParaRPr lang="zh-CN" altLang="en-US" sz="2400"/>
          </a:p>
        </p:txBody>
      </p:sp>
      <p:sp>
        <p:nvSpPr>
          <p:cNvPr id="11" name="圆角矩形 10"/>
          <p:cNvSpPr/>
          <p:nvPr/>
        </p:nvSpPr>
        <p:spPr>
          <a:xfrm>
            <a:off x="6765925" y="3300095"/>
            <a:ext cx="1669415" cy="6889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数据类型 </a:t>
            </a:r>
            <a:endParaRPr lang="zh-CN" altLang="en-US" sz="2400"/>
          </a:p>
        </p:txBody>
      </p:sp>
      <p:sp>
        <p:nvSpPr>
          <p:cNvPr id="12" name="圆角矩形 11"/>
          <p:cNvSpPr/>
          <p:nvPr/>
        </p:nvSpPr>
        <p:spPr>
          <a:xfrm>
            <a:off x="9401810" y="4220845"/>
            <a:ext cx="1659255" cy="12858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统计方法 </a:t>
            </a:r>
            <a:endParaRPr lang="zh-CN" altLang="en-US" sz="2400"/>
          </a:p>
        </p:txBody>
      </p:sp>
      <p:sp>
        <p:nvSpPr>
          <p:cNvPr id="13" name="右箭头 12"/>
          <p:cNvSpPr/>
          <p:nvPr/>
        </p:nvSpPr>
        <p:spPr>
          <a:xfrm>
            <a:off x="3226435" y="44005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019800" y="44259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8684260" y="44005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765925" y="5283835"/>
            <a:ext cx="1669415" cy="6635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设计方法</a:t>
            </a:r>
            <a:endParaRPr lang="zh-CN" altLang="en-US" sz="2400"/>
          </a:p>
        </p:txBody>
      </p:sp>
      <p:sp>
        <p:nvSpPr>
          <p:cNvPr id="4" name="圆角矩形 3"/>
          <p:cNvSpPr/>
          <p:nvPr/>
        </p:nvSpPr>
        <p:spPr>
          <a:xfrm>
            <a:off x="6765925" y="4263390"/>
            <a:ext cx="1669415" cy="78168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数据分布</a:t>
            </a:r>
            <a:endParaRPr lang="zh-CN" alt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 animBg="1"/>
      <p:bldP spid="13" grpId="0" animBg="1"/>
      <p:bldP spid="10" grpId="0" animBg="1"/>
      <p:bldP spid="14" grpId="0" animBg="1"/>
      <p:bldP spid="11" grpId="0" animBg="1"/>
      <p:bldP spid="4" grpId="0" animBg="1"/>
      <p:bldP spid="16" grpId="0" animBg="1"/>
      <p:bldP spid="15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资料分类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1430655"/>
            <a:ext cx="11180445" cy="36334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2170" y="1642745"/>
            <a:ext cx="2804795" cy="135953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73495" y="3372485"/>
            <a:ext cx="1346200" cy="68135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73495" y="4216400"/>
            <a:ext cx="1346200" cy="68135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91355" y="1132840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计量资料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299960" y="3002280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等级资料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7299960" y="5064125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计数资料</a:t>
            </a:r>
            <a:endParaRPr lang="zh-CN" altLang="en-US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9" grpId="0" animBg="1"/>
      <p:bldP spid="5" grpId="0" animBg="1"/>
      <p:bldP spid="10" grpId="0" animBg="1"/>
      <p:bldP spid="8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678305" y="597535"/>
          <a:ext cx="9131935" cy="5894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560"/>
                <a:gridCol w="4421505"/>
                <a:gridCol w="3150870"/>
              </a:tblGrid>
              <a:tr h="7791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项目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取值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赋值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7810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年龄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34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56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45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65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43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34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56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45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65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43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7810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血压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112.3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127.4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127.0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108.4</a:t>
                      </a:r>
                      <a:endParaRPr lang="en-US" altLang="zh-CN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112.3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127.4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127.0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108.4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67627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性别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男，女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1</a:t>
                      </a:r>
                      <a:endParaRPr lang="en-US" altLang="zh-CN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9975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病型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小细胞肺癌（SCLC）和非小细胞肺癌（NSCLC）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  <a:p>
                      <a:pPr>
                        <a:buNone/>
                      </a:pP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</a:t>
                      </a:r>
                      <a:endParaRPr lang="en-US" altLang="zh-CN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7194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sym typeface="+mn-ea"/>
                        </a:rPr>
                        <a:t>病型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腺癌，鳞癌和大细胞癌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2</a:t>
                      </a:r>
                      <a:endParaRPr lang="en-US" altLang="zh-CN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8229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病理分期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0期、I期、II期、III期或者IV期</a:t>
                      </a:r>
                      <a:endParaRPr lang="zh-CN" altLang="en-US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0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1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2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3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4</a:t>
                      </a:r>
                      <a:r>
                        <a:rPr lang="zh-CN" altLang="en-US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，</a:t>
                      </a:r>
                      <a:r>
                        <a:rPr lang="en-US" altLang="zh-CN" sz="24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5</a:t>
                      </a:r>
                      <a:endParaRPr lang="en-US" altLang="zh-CN" sz="24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2" name="图片 11" descr="2011685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522730" cy="15227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研究目的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420" y="990600"/>
            <a:ext cx="10296525" cy="58578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615950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）统计描述</a:t>
            </a: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: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反映资料的基本特征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00760" y="767715"/>
            <a:ext cx="103612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指运用统计指标如平均数、标准差、率以及统计表和统计图等，对数据的数量特征及其分布规律进行客观地表达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525" y="1965325"/>
            <a:ext cx="7318375" cy="2575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5" y="4744085"/>
            <a:ext cx="7856855" cy="19653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05" y="1084580"/>
            <a:ext cx="9055735" cy="5448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7250" y="1084580"/>
            <a:ext cx="8482965" cy="562800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53185" y="3512820"/>
            <a:ext cx="7289800" cy="29845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 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1353820" y="1570990"/>
            <a:ext cx="2456815" cy="173482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353820" y="5205095"/>
            <a:ext cx="6924675" cy="1115695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b="22324"/>
          <a:stretch>
            <a:fillRect/>
          </a:stretch>
        </p:blipFill>
        <p:spPr>
          <a:xfrm>
            <a:off x="2251075" y="129540"/>
            <a:ext cx="6768465" cy="65151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459990" y="1327785"/>
            <a:ext cx="3638550" cy="34417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465955" y="1878330"/>
            <a:ext cx="871855" cy="802640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95" y="984885"/>
            <a:ext cx="5279390" cy="54756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55" y="1173480"/>
            <a:ext cx="5384800" cy="42208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67400" y="1626870"/>
            <a:ext cx="1290320" cy="2991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前言</a:t>
            </a:r>
            <a:endParaRPr lang="zh-CN" altLang="en-US" sz="48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78984" y="5339985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317625"/>
            <a:ext cx="5226685" cy="4855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10" y="875030"/>
            <a:ext cx="5379720" cy="3251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735" y="3869690"/>
            <a:ext cx="4051935" cy="284226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）统计推断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7180" y="1098550"/>
            <a:ext cx="9854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指在一定的可信程度或概率保证下，根据样本信息去推断总体特征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996440"/>
            <a:ext cx="6827520" cy="43592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3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）统计描述</a:t>
            </a: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+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推断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67180" y="1098550"/>
            <a:ext cx="98545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相关</a:t>
            </a:r>
            <a:r>
              <a:rPr lang="en-US" altLang="zh-CN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&amp;</a:t>
            </a: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回归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567180" y="1892935"/>
          <a:ext cx="9319260" cy="48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2329815"/>
                <a:gridCol w="2205990"/>
                <a:gridCol w="2811780"/>
              </a:tblGrid>
              <a:tr h="1050290">
                <a:tc row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 </a:t>
                      </a:r>
                      <a:endParaRPr lang="en-US" altLang="zh-CN" sz="2400" b="1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3200" b="1">
                          <a:solidFill>
                            <a:schemeClr val="tx1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区别</a:t>
                      </a:r>
                      <a:endParaRPr lang="zh-CN" altLang="en-US" sz="3200" b="1">
                        <a:solidFill>
                          <a:schemeClr val="tx1"/>
                        </a:solidFill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709295">
                <a:tc vMerge="1"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变量地位</a:t>
                      </a:r>
                      <a:endParaRPr lang="zh-CN" altLang="en-US" sz="2400" b="1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Kaiti SC Regular" panose="02010600040101010101" charset="-122"/>
                          <a:ea typeface="Kaiti SC Regular" panose="02010600040101010101" charset="-122"/>
                          <a:sym typeface="+mn-ea"/>
                        </a:rPr>
                        <a:t>变量性质</a:t>
                      </a:r>
                      <a:endParaRPr lang="zh-CN" altLang="en-US" sz="2400" b="1">
                        <a:latin typeface="Kaiti SC Regular" panose="02010600040101010101" charset="-122"/>
                        <a:ea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Kaiti SC Regular" panose="02010600040101010101" charset="-122"/>
                          <a:ea typeface="Kaiti SC Regular" panose="02010600040101010101" charset="-122"/>
                          <a:sym typeface="+mn-ea"/>
                        </a:rPr>
                        <a:t>作用</a:t>
                      </a:r>
                      <a:endParaRPr lang="zh-CN" altLang="en-US" sz="2400" b="1">
                        <a:latin typeface="Kaiti SC Regular" panose="02010600040101010101" charset="-122"/>
                        <a:ea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52971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Kaiti SC Regular" panose="02010600040101010101" charset="-122"/>
                          <a:ea typeface="Kaiti SC Regular" panose="02010600040101010101" charset="-122"/>
                        </a:rPr>
                        <a:t>相关</a:t>
                      </a:r>
                      <a:endParaRPr lang="zh-CN" altLang="en-US" sz="2400" b="1">
                        <a:latin typeface="Kaiti SC Regular" panose="02010600040101010101" charset="-122"/>
                        <a:ea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x,y</a:t>
                      </a:r>
                      <a:r>
                        <a:rPr lang="zh-CN" altLang="en-US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平等</a:t>
                      </a:r>
                      <a:endParaRPr lang="zh-CN" altLang="en-US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彼此相关</a:t>
                      </a:r>
                      <a:endParaRPr lang="zh-CN" altLang="en-US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x,y</a:t>
                      </a:r>
                      <a:r>
                        <a:rPr lang="zh-CN" altLang="en-US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随机</a:t>
                      </a:r>
                      <a:endParaRPr lang="zh-CN" altLang="en-US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x,y</a:t>
                      </a:r>
                      <a:r>
                        <a:rPr lang="zh-CN" altLang="en-US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</a:rPr>
                        <a:t>均为正态分布</a:t>
                      </a:r>
                      <a:endParaRPr lang="zh-CN" altLang="en-US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描述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x,y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的线性关系程度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（相关系数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--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无单位）</a:t>
                      </a:r>
                      <a:endParaRPr lang="zh-CN" altLang="en-US" sz="1800" b="1">
                        <a:solidFill>
                          <a:srgbClr val="FF0000"/>
                        </a:solidFill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52971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Kaiti SC Regular" panose="02010600040101010101" charset="-122"/>
                          <a:ea typeface="Kaiti SC Regular" panose="02010600040101010101" charset="-122"/>
                          <a:sym typeface="+mn-ea"/>
                        </a:rPr>
                        <a:t>回归</a:t>
                      </a:r>
                      <a:endParaRPr lang="zh-CN" altLang="en-US" sz="2400" b="1">
                        <a:latin typeface="Kaiti SC Regular" panose="02010600040101010101" charset="-122"/>
                        <a:ea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因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变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预测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的变化</a:t>
                      </a:r>
                      <a:endParaRPr lang="zh-CN" altLang="en-US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随机，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任意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分布不限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揭示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对</a:t>
                      </a:r>
                      <a:r>
                        <a:rPr lang="en-US" altLang="zh-CN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的影响大小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（回归系数</a:t>
                      </a:r>
                      <a:r>
                        <a:rPr lang="en-US" altLang="zh-CN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--</a:t>
                      </a:r>
                      <a:r>
                        <a:rPr lang="zh-CN" altLang="en-US" sz="1800" b="1">
                          <a:solidFill>
                            <a:srgbClr val="FF0000"/>
                          </a:solidFill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有单位）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latin typeface="Kaiti SC Regular" panose="02010600040101010101" charset="-122"/>
                          <a:ea typeface="Kaiti SC Regular" panose="02010600040101010101" charset="-122"/>
                          <a:cs typeface="Kaiti SC Regular" panose="02010600040101010101" charset="-122"/>
                          <a:sym typeface="+mn-ea"/>
                        </a:rPr>
                        <a:t>回归方程进行预测和控制</a:t>
                      </a:r>
                      <a:endParaRPr lang="zh-CN" altLang="en-US" sz="1800">
                        <a:latin typeface="Kaiti SC Regular" panose="02010600040101010101" charset="-122"/>
                        <a:ea typeface="Kaiti SC Regular" panose="02010600040101010101" charset="-122"/>
                        <a:cs typeface="Kaiti SC Regular" panose="02010600040101010101" charset="-122"/>
                        <a:sym typeface="+mn-ea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1.3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设计方法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36570" y="597535"/>
            <a:ext cx="6362065" cy="2977526"/>
            <a:chOff x="2819" y="1931"/>
            <a:chExt cx="8814" cy="3380"/>
          </a:xfrm>
        </p:grpSpPr>
        <p:grpSp>
          <p:nvGrpSpPr>
            <p:cNvPr id="19" name="组合 18"/>
            <p:cNvGrpSpPr/>
            <p:nvPr/>
          </p:nvGrpSpPr>
          <p:grpSpPr>
            <a:xfrm>
              <a:off x="2819" y="1931"/>
              <a:ext cx="8814" cy="3179"/>
              <a:chOff x="-195" y="2402"/>
              <a:chExt cx="8814" cy="3179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-195" y="3776"/>
                <a:ext cx="1410" cy="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800" b="1"/>
                  <a:t>设计</a:t>
                </a:r>
                <a:endParaRPr lang="zh-CN" altLang="en-US" sz="2800" b="1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051" y="2402"/>
                <a:ext cx="5568" cy="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/>
                  <a:t>单组设计</a:t>
                </a:r>
                <a:endParaRPr lang="zh-CN" altLang="en-US" sz="2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051" y="4340"/>
                <a:ext cx="3168" cy="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/>
                  <a:t>重复测量设计</a:t>
                </a:r>
                <a:endParaRPr lang="zh-CN" altLang="en-US" sz="2400"/>
              </a:p>
            </p:txBody>
          </p:sp>
          <p:sp>
            <p:nvSpPr>
              <p:cNvPr id="8" name="左大括号 7"/>
              <p:cNvSpPr/>
              <p:nvPr/>
            </p:nvSpPr>
            <p:spPr>
              <a:xfrm>
                <a:off x="1518" y="2793"/>
                <a:ext cx="677" cy="278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6065" y="2870"/>
              <a:ext cx="5568" cy="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配对设计</a:t>
              </a:r>
              <a:endParaRPr lang="zh-CN" altLang="en-US" sz="24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65" y="4788"/>
              <a:ext cx="2688" cy="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/>
                <a:t>多因素设计</a:t>
              </a:r>
              <a:endParaRPr lang="zh-CN" altLang="en-US" sz="2400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3954780"/>
            <a:ext cx="2713355" cy="23152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b="10146"/>
          <a:stretch>
            <a:fillRect/>
          </a:stretch>
        </p:blipFill>
        <p:spPr>
          <a:xfrm>
            <a:off x="6459220" y="4116070"/>
            <a:ext cx="3043555" cy="215392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0595" y="12763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1.4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数据分布特征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581275" y="2249805"/>
            <a:ext cx="7529830" cy="3458845"/>
            <a:chOff x="1494" y="1601"/>
            <a:chExt cx="11858" cy="5447"/>
          </a:xfrm>
        </p:grpSpPr>
        <p:sp>
          <p:nvSpPr>
            <p:cNvPr id="14" name="文本框 13"/>
            <p:cNvSpPr txBox="1"/>
            <p:nvPr/>
          </p:nvSpPr>
          <p:spPr>
            <a:xfrm>
              <a:off x="1494" y="3468"/>
              <a:ext cx="141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/>
                <a:t>分布</a:t>
              </a:r>
              <a:endParaRPr lang="zh-CN" altLang="en-US" sz="28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4" y="1601"/>
              <a:ext cx="8513" cy="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2400"/>
                <a:t>正态分布：描述：均数和标准差</a:t>
              </a:r>
              <a:endParaRPr lang="zh-CN" altLang="en-US" sz="2400"/>
            </a:p>
            <a:p>
              <a:pPr algn="l">
                <a:lnSpc>
                  <a:spcPct val="200000"/>
                </a:lnSpc>
              </a:pPr>
              <a:r>
                <a:rPr lang="zh-CN" altLang="en-US" sz="2400"/>
                <a:t>                  </a:t>
              </a:r>
              <a:r>
                <a:rPr lang="zh-CN" altLang="en-US" sz="2400" u="sng"/>
                <a:t>推断： t和u检验，方差分析</a:t>
              </a:r>
              <a:endParaRPr lang="zh-CN" altLang="en-US" sz="2400" u="sng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24" y="4578"/>
              <a:ext cx="8928" cy="24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>
                <a:lnSpc>
                  <a:spcPct val="200000"/>
                </a:lnSpc>
              </a:pPr>
              <a:r>
                <a:rPr lang="zh-CN" altLang="en-US" sz="2400"/>
                <a:t>偏态分布：描述：中位数和四分位数间距</a:t>
              </a:r>
              <a:endParaRPr lang="zh-CN" altLang="en-US" sz="2400"/>
            </a:p>
            <a:p>
              <a:pPr algn="l">
                <a:lnSpc>
                  <a:spcPct val="200000"/>
                </a:lnSpc>
              </a:pPr>
              <a:r>
                <a:rPr lang="zh-CN" altLang="en-US" sz="2400"/>
                <a:t>                  </a:t>
              </a:r>
              <a:r>
                <a:rPr lang="zh-CN" altLang="en-US" sz="2400" u="sng"/>
                <a:t>推断：秩和检验</a:t>
              </a:r>
              <a:endParaRPr lang="zh-CN" altLang="en-US" sz="2400" u="sng"/>
            </a:p>
          </p:txBody>
        </p:sp>
        <p:sp>
          <p:nvSpPr>
            <p:cNvPr id="17" name="左大括号 16"/>
            <p:cNvSpPr/>
            <p:nvPr/>
          </p:nvSpPr>
          <p:spPr>
            <a:xfrm>
              <a:off x="3392" y="2896"/>
              <a:ext cx="677" cy="196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182370" y="3187065"/>
            <a:ext cx="963295" cy="95313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p>
            <a:r>
              <a:rPr lang="zh-CN" altLang="en-US" sz="2800" b="1"/>
              <a:t>正态</a:t>
            </a:r>
            <a:endParaRPr lang="zh-CN" altLang="en-US" sz="2800" b="1"/>
          </a:p>
          <a:p>
            <a:r>
              <a:rPr lang="zh-CN" altLang="en-US" sz="2800" b="1"/>
              <a:t>检验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1337310" y="5708650"/>
            <a:ext cx="3383280" cy="7556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/>
              <a:t>正态：血钾、血红蛋白；</a:t>
            </a:r>
            <a:endParaRPr lang="zh-CN" altLang="en-US"/>
          </a:p>
          <a:p>
            <a:pPr>
              <a:lnSpc>
                <a:spcPct val="120000"/>
              </a:lnSpc>
            </a:pPr>
            <a:r>
              <a:rPr lang="zh-CN" altLang="en-US"/>
              <a:t>偏态：肿瘤标志物、血脂、肝酶</a:t>
            </a:r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8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0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1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6" tmFilter="0, 0; 0.125,0.2665; 0.25,0.4; 0.375,0.465; 0.5,0.5;  0.625,0.535; 0.75,0.6; 0.875,0.7335; 1,1">
                                          <p:stCondLst>
                                            <p:cond delay="66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2" tmFilter="0, 0; 0.125,0.2665; 0.25,0.4; 0.375,0.465; 0.5,0.5;  0.625,0.535; 0.75,0.6; 0.875,0.7335; 1,1">
                                          <p:stCondLst>
                                            <p:cond delay="82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14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84" decel="50000">
                                          <p:stCondLst>
                                            <p:cond delay="33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4">
                                          <p:stCondLst>
                                            <p:cond delay="65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84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4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84" decel="50000">
                                          <p:stCondLst>
                                            <p:cond delay="83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4">
                                          <p:stCondLst>
                                            <p:cond delay="90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84" decel="50000">
                                          <p:stCondLst>
                                            <p:cond delay="91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7070" y="-10858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1.4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数据分布特征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" y="2047875"/>
            <a:ext cx="3883660" cy="31089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" y="5494020"/>
            <a:ext cx="3352800" cy="7874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955" y="708660"/>
            <a:ext cx="7515225" cy="28136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5074285" y="3844925"/>
                <a:ext cx="6163945" cy="2867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/>
                <a:r>
                  <a:rPr lang="zh-CN" altLang="en-US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置信区间：估计参数真值所在的范围通常以区间的形式给出</a:t>
                </a:r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</a:endParaRPr>
              </a:p>
              <a:p>
                <a:pPr algn="l"/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</a:endParaRPr>
              </a:p>
              <a:p>
                <a:pPr algn="l"/>
                <a:r>
                  <a:rPr lang="zh-CN" altLang="en-US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检验水准：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𝛼</m:t>
                    </m:r>
                    <m:r>
                      <a:rPr lang="zh-CN" altLang="en-US" sz="2400" i="1">
                        <a:latin typeface="Cambria Math" charset="0"/>
                        <a:ea typeface="宋体" charset="0"/>
                        <a:cs typeface="Cambria Math" charset="0"/>
                      </a:rPr>
                      <m:t>取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0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.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05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/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0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.</m:t>
                    </m:r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01</m:t>
                    </m:r>
                  </m:oMath>
                </a14:m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</a:endParaRPr>
              </a:p>
              <a:p>
                <a:pPr algn="l"/>
                <a:r>
                  <a:rPr lang="en-US" altLang="zh-CN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     p&lt;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zh-CN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,</a:t>
                </a:r>
                <a:r>
                  <a:rPr lang="zh-CN" altLang="en-US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认为小概率事件发生，</a:t>
                </a:r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</a:endParaRPr>
              </a:p>
              <a:p>
                <a:pPr algn="l"/>
                <a:r>
                  <a:rPr lang="zh-CN" altLang="en-US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            两者差异具有统计学意义</a:t>
                </a:r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</a:endParaRPr>
              </a:p>
              <a:p>
                <a:pPr algn="l"/>
                <a:r>
                  <a:rPr lang="en-US" altLang="zh-CN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</a:rPr>
                  <a:t>     p≥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  <a:ea typeface="宋体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altLang="zh-CN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  <a:sym typeface="+mn-ea"/>
                  </a:rPr>
                  <a:t>,</a:t>
                </a:r>
                <a:r>
                  <a:rPr lang="zh-CN" altLang="en-US" sz="2400">
                    <a:latin typeface="Kaiti SC Regular" panose="02010600040101010101" charset="-122"/>
                    <a:ea typeface="Kaiti SC Regular" panose="02010600040101010101" charset="-122"/>
                    <a:cs typeface="Kaiti SC Regular" panose="02010600040101010101" charset="-122"/>
                    <a:sym typeface="+mn-ea"/>
                  </a:rPr>
                  <a:t>认为，两者差异无统计学意义</a:t>
                </a:r>
                <a:endParaRPr lang="zh-CN" altLang="en-US" sz="2400">
                  <a:latin typeface="Kaiti SC Regular" panose="02010600040101010101" charset="-122"/>
                  <a:ea typeface="Kaiti SC Regular" panose="02010600040101010101" charset="-122"/>
                  <a:cs typeface="Kaiti SC Regular" panose="02010600040101010101" charset="-122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4285" y="3844925"/>
                <a:ext cx="6163945" cy="286702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0280" y="0"/>
            <a:ext cx="10593070" cy="29629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25" y="2748915"/>
            <a:ext cx="9861550" cy="41471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0975" y="1187450"/>
            <a:ext cx="8296910" cy="532574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215" y="247015"/>
            <a:ext cx="6934835" cy="63633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" y="1083310"/>
            <a:ext cx="10318750" cy="4845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0" y="442595"/>
            <a:ext cx="11158855" cy="59721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756" y="1524397"/>
            <a:ext cx="4202744" cy="349065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49400" y="1881505"/>
            <a:ext cx="57321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u="sng">
                <a:solidFill>
                  <a:schemeClr val="bg2">
                    <a:lumMod val="50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统计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：使用数学原理和方法，研究数据的搜集、整理与分析的科学，对不确定的数据作出科学的推断。</a:t>
            </a:r>
            <a:endParaRPr lang="zh-CN" altLang="en-US" sz="2400">
              <a:solidFill>
                <a:schemeClr val="bg2">
                  <a:lumMod val="50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150000"/>
              </a:lnSpc>
            </a:pPr>
            <a:endParaRPr lang="zh-CN" altLang="en-US" sz="2400">
              <a:solidFill>
                <a:schemeClr val="bg2">
                  <a:lumMod val="50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u="sng">
                <a:solidFill>
                  <a:schemeClr val="bg2">
                    <a:lumMod val="50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医学统计学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：统计方法应用于医学实践</a:t>
            </a:r>
            <a:endParaRPr lang="zh-CN" altLang="en-US" sz="2400">
              <a:solidFill>
                <a:schemeClr val="bg2">
                  <a:lumMod val="50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9400" y="963930"/>
            <a:ext cx="52851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医学统计学的意义</a:t>
            </a:r>
            <a:endParaRPr lang="zh-CN" altLang="en-US" sz="28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689100" y="5387843"/>
            <a:ext cx="115570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707130" y="5015230"/>
            <a:ext cx="69545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不管公式来源，</a:t>
            </a:r>
            <a:endParaRPr lang="zh-CN" altLang="en-US" sz="2800" b="1">
              <a:solidFill>
                <a:schemeClr val="tx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 algn="ctr"/>
            <a:r>
              <a:rPr lang="zh-CN" altLang="en-US" sz="28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只要求了解其</a:t>
            </a:r>
            <a:r>
              <a:rPr lang="zh-CN" altLang="en-US" sz="28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意义</a:t>
            </a:r>
            <a:r>
              <a:rPr lang="zh-CN" altLang="en-US" sz="28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、</a:t>
            </a:r>
            <a:r>
              <a:rPr lang="zh-CN" altLang="en-US" sz="28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用途</a:t>
            </a:r>
            <a:r>
              <a:rPr lang="zh-CN" altLang="en-US" sz="28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及</a:t>
            </a:r>
            <a:r>
              <a:rPr lang="zh-CN" altLang="en-US" sz="28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应用条件</a:t>
            </a:r>
            <a:endParaRPr lang="zh-CN" altLang="en-US" sz="28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7945" y="1695450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第三章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51095" y="5657215"/>
            <a:ext cx="156527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方法选择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85334" y="519965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55265" y="8255"/>
            <a:ext cx="5928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mtClean="0">
                <a:latin typeface="华文楷体" panose="02010600040101010101" charset="-122"/>
                <a:ea typeface="华文楷体" panose="02010600040101010101" charset="-122"/>
              </a:rPr>
              <a:t>选择统计方法</a:t>
            </a:r>
            <a:endParaRPr lang="zh-CN" altLang="en-US" sz="54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1950" y="3203575"/>
            <a:ext cx="1953895" cy="1463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研究目的</a:t>
            </a:r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3220085" y="3203575"/>
            <a:ext cx="1816100" cy="146367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可分析的</a:t>
            </a:r>
            <a:endParaRPr lang="zh-CN" altLang="en-US" sz="2400"/>
          </a:p>
          <a:p>
            <a:pPr algn="ctr"/>
            <a:r>
              <a:rPr lang="zh-CN" altLang="en-US" sz="2400"/>
              <a:t>变量</a:t>
            </a:r>
            <a:endParaRPr lang="zh-CN" altLang="en-US" sz="2400"/>
          </a:p>
        </p:txBody>
      </p:sp>
      <p:sp>
        <p:nvSpPr>
          <p:cNvPr id="11" name="圆角矩形 10"/>
          <p:cNvSpPr/>
          <p:nvPr/>
        </p:nvSpPr>
        <p:spPr>
          <a:xfrm>
            <a:off x="6249670" y="2403475"/>
            <a:ext cx="2211705" cy="84264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数据类型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0491470" y="3161030"/>
            <a:ext cx="1382395" cy="136652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统计方法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463800" y="3639820"/>
            <a:ext cx="685165" cy="5810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249670" y="4667250"/>
            <a:ext cx="2211705" cy="8235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设计方法</a:t>
            </a:r>
            <a:endParaRPr lang="zh-CN" altLang="en-US" sz="2400"/>
          </a:p>
        </p:txBody>
      </p:sp>
      <p:sp>
        <p:nvSpPr>
          <p:cNvPr id="4" name="右箭头 3"/>
          <p:cNvSpPr/>
          <p:nvPr/>
        </p:nvSpPr>
        <p:spPr>
          <a:xfrm>
            <a:off x="5223510" y="3639820"/>
            <a:ext cx="685165" cy="5810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9684385" y="3554095"/>
            <a:ext cx="685165" cy="58102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886460" y="1854200"/>
            <a:ext cx="904875" cy="95631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描述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86460" y="5247640"/>
            <a:ext cx="904875" cy="95631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推断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5787390" y="892810"/>
            <a:ext cx="1179195" cy="12166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数值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105650" y="892810"/>
            <a:ext cx="1162050" cy="1216660"/>
          </a:xfrm>
          <a:prstGeom prst="ellipse">
            <a:avLst/>
          </a:prstGeom>
          <a:gradFill>
            <a:gsLst>
              <a:gs pos="100000">
                <a:srgbClr val="E06A6D"/>
              </a:gs>
              <a:gs pos="0">
                <a:srgbClr val="FDB0BA"/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无序分类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8375650" y="927100"/>
            <a:ext cx="1145540" cy="121666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有序分类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1" name="等腰三角形 20"/>
          <p:cNvSpPr/>
          <p:nvPr/>
        </p:nvSpPr>
        <p:spPr>
          <a:xfrm>
            <a:off x="8779510" y="2950845"/>
            <a:ext cx="904875" cy="956310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正态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00775" y="5895340"/>
            <a:ext cx="904875" cy="6781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成组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6249670" y="3554095"/>
            <a:ext cx="2211705" cy="79248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/>
              <a:t>数据分布</a:t>
            </a:r>
            <a:endParaRPr lang="zh-CN" altLang="en-US" sz="2400"/>
          </a:p>
        </p:txBody>
      </p:sp>
      <p:sp>
        <p:nvSpPr>
          <p:cNvPr id="24" name="等腰三角形 23"/>
          <p:cNvSpPr/>
          <p:nvPr/>
        </p:nvSpPr>
        <p:spPr>
          <a:xfrm>
            <a:off x="8779510" y="3903980"/>
            <a:ext cx="904875" cy="1026795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偏态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362825" y="5895340"/>
            <a:ext cx="904875" cy="67818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>
                <a:solidFill>
                  <a:schemeClr val="tx1"/>
                </a:solidFill>
              </a:rPr>
              <a:t>配对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675380" y="2109470"/>
            <a:ext cx="1130935" cy="95631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what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7" grpId="0" animBg="1"/>
      <p:bldP spid="13" grpId="0" animBg="1"/>
      <p:bldP spid="10" grpId="0" animBg="1"/>
      <p:bldP spid="26" grpId="0" animBg="1"/>
      <p:bldP spid="4" grpId="0" animBg="1"/>
      <p:bldP spid="11" grpId="0" animBg="1"/>
      <p:bldP spid="18" grpId="0" animBg="1"/>
      <p:bldP spid="19" grpId="0" animBg="1"/>
      <p:bldP spid="20" grpId="0" animBg="1"/>
      <p:bldP spid="23" grpId="0" animBg="1"/>
      <p:bldP spid="21" grpId="0" animBg="1"/>
      <p:bldP spid="24" grpId="0" animBg="1"/>
      <p:bldP spid="16" grpId="0" animBg="1"/>
      <p:bldP spid="22" grpId="0" animBg="1"/>
      <p:bldP spid="25" grpId="0" animBg="1"/>
      <p:bldP spid="6" grpId="0" animBg="1"/>
      <p:bldP spid="12" grpId="0" animBg="1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不同研究设计</a:t>
            </a: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+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不同变量类型的统计方法选择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99085" y="1043305"/>
          <a:ext cx="11501755" cy="496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065"/>
                <a:gridCol w="1917065"/>
                <a:gridCol w="1917065"/>
                <a:gridCol w="1916430"/>
                <a:gridCol w="1657985"/>
                <a:gridCol w="2176145"/>
              </a:tblGrid>
              <a:tr h="76517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变量类型</a:t>
                      </a:r>
                      <a:endParaRPr lang="zh-CN" altLang="en-US" sz="2400" b="1"/>
                    </a:p>
                  </a:txBody>
                  <a:tcPr anchor="ctr" anchorCtr="1"/>
                </a:tc>
                <a:tc grid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研究设计</a:t>
                      </a:r>
                      <a:endParaRPr lang="zh-CN" altLang="en-US" sz="2400" b="1"/>
                    </a:p>
                  </a:txBody>
                  <a:tcPr anchor="ctr" anchorCtr="1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8869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两组比较</a:t>
                      </a:r>
                      <a:endParaRPr lang="zh-CN" altLang="en-US" sz="2400" b="1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多组比较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配对设计比较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重复测量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两变量间关系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 anchor="ctr" anchorCtr="1"/>
                </a:tc>
              </a:tr>
              <a:tr h="800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数值</a:t>
                      </a:r>
                      <a:endParaRPr lang="zh-CN" altLang="en-US" sz="2400" b="1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</a:t>
                      </a:r>
                      <a:r>
                        <a:rPr lang="zh-CN" altLang="en-US"/>
                        <a:t>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方差分析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配对</a:t>
                      </a:r>
                      <a:r>
                        <a:rPr lang="en-US" altLang="zh-CN" sz="1800">
                          <a:sym typeface="+mn-ea"/>
                        </a:rPr>
                        <a:t>t</a:t>
                      </a:r>
                      <a:r>
                        <a:rPr lang="zh-CN" altLang="en-US" sz="1800">
                          <a:sym typeface="+mn-ea"/>
                        </a:rPr>
                        <a:t>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重复测量的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方差分析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线性回归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Pearson</a:t>
                      </a:r>
                      <a:r>
                        <a:rPr lang="zh-CN" altLang="en-US"/>
                        <a:t>相关系数</a:t>
                      </a:r>
                      <a:endParaRPr lang="zh-CN" altLang="en-US"/>
                    </a:p>
                  </a:txBody>
                  <a:tcPr anchor="ctr" anchorCtr="1"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无序分类</a:t>
                      </a:r>
                      <a:endParaRPr lang="zh-CN" altLang="en-US" sz="2400" b="1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配对卡方检验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列联表相关系数</a:t>
                      </a:r>
                      <a:endParaRPr lang="zh-CN" altLang="en-US"/>
                    </a:p>
                  </a:txBody>
                  <a:tcPr anchor="ctr" anchorCtr="1"/>
                </a:tc>
              </a:tr>
              <a:tr h="716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有序分类</a:t>
                      </a:r>
                      <a:endParaRPr lang="zh-CN" altLang="en-US" sz="2400" b="1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Mann-Whitney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秩和检验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Kruskal-Wallis</a:t>
                      </a:r>
                      <a:r>
                        <a:rPr lang="zh-CN" altLang="en-US" sz="1800">
                          <a:sym typeface="+mn-ea"/>
                        </a:rPr>
                        <a:t>分析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wilcoxon</a:t>
                      </a:r>
                      <a:r>
                        <a:rPr lang="zh-CN" altLang="en-US" sz="1800">
                          <a:sym typeface="+mn-ea"/>
                        </a:rPr>
                        <a:t>符号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秩和检验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spearman</a:t>
                      </a:r>
                      <a:r>
                        <a:rPr lang="zh-CN" altLang="en-US"/>
                        <a:t>相关系数</a:t>
                      </a:r>
                      <a:endParaRPr lang="zh-CN" altLang="en-US"/>
                    </a:p>
                  </a:txBody>
                  <a:tcPr anchor="ctr" anchorCtr="1"/>
                </a:tc>
              </a:tr>
              <a:tr h="9810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生存时间</a:t>
                      </a:r>
                      <a:endParaRPr lang="zh-CN" altLang="en-US" sz="2400" b="1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生存分析</a:t>
                      </a: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1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48155" y="6219190"/>
            <a:ext cx="5842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样本大，任意分布</a:t>
            </a:r>
            <a:r>
              <a:rPr lang="en-US" altLang="zh-CN"/>
              <a:t>---U</a:t>
            </a:r>
            <a:r>
              <a:rPr lang="zh-CN" altLang="en-US"/>
              <a:t>检验；样本小，正态分布</a:t>
            </a:r>
            <a:r>
              <a:rPr lang="en-US" altLang="zh-CN"/>
              <a:t>----t</a:t>
            </a:r>
            <a:r>
              <a:rPr lang="zh-CN" altLang="en-US"/>
              <a:t>检验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57120" y="1710690"/>
            <a:ext cx="7163435" cy="34721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659620" y="1710690"/>
            <a:ext cx="2140585" cy="34728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1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39" y="-271226"/>
            <a:ext cx="5318155" cy="71292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86655" y="5281930"/>
            <a:ext cx="145288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数据转换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farm_112762"/>
          <p:cNvSpPr>
            <a:spLocks noChangeAspect="1"/>
          </p:cNvSpPr>
          <p:nvPr/>
        </p:nvSpPr>
        <p:spPr bwMode="auto">
          <a:xfrm>
            <a:off x="5491162" y="472886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817" y="1866900"/>
            <a:ext cx="22602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800">
                <a:solidFill>
                  <a:prstClr val="white"/>
                </a:solidFill>
                <a:latin typeface="康熙字典體" pitchFamily="2" charset="-120"/>
                <a:ea typeface="康熙字典體" pitchFamily="2" charset="-120"/>
              </a:rPr>
              <a:t>第四章</a:t>
            </a:r>
            <a:endParaRPr lang="zh-CN" altLang="en-US" sz="4800">
              <a:solidFill>
                <a:prstClr val="white"/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数值变量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395" y="243522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分类变量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13890" y="1435100"/>
            <a:ext cx="6155055" cy="1229360"/>
            <a:chOff x="932" y="2202"/>
            <a:chExt cx="9693" cy="1936"/>
          </a:xfrm>
        </p:grpSpPr>
        <p:sp>
          <p:nvSpPr>
            <p:cNvPr id="2" name="文本框 1"/>
            <p:cNvSpPr txBox="1"/>
            <p:nvPr/>
          </p:nvSpPr>
          <p:spPr>
            <a:xfrm>
              <a:off x="932" y="2844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数值变量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4" y="2782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正态检验</a:t>
              </a:r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2948" y="2906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6" y="220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正态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96" y="3558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非正态</a:t>
              </a:r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 rot="19560000">
              <a:off x="5757" y="2492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右箭头 21"/>
            <p:cNvSpPr/>
            <p:nvPr/>
          </p:nvSpPr>
          <p:spPr>
            <a:xfrm rot="1500000">
              <a:off x="5748" y="3265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17" y="2264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参数检验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37" y="355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非参数检验</a:t>
              </a:r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7898" y="2264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7898" y="3620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>
              <a:stCxn id="12" idx="0"/>
              <a:endCxn id="11" idx="2"/>
            </p:cNvCxnSpPr>
            <p:nvPr/>
          </p:nvCxnSpPr>
          <p:spPr>
            <a:xfrm flipV="1">
              <a:off x="7080" y="2782"/>
              <a:ext cx="0" cy="77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1905000" y="4072255"/>
            <a:ext cx="6409055" cy="2466340"/>
            <a:chOff x="3000" y="6413"/>
            <a:chExt cx="10093" cy="3884"/>
          </a:xfrm>
        </p:grpSpPr>
        <p:grpSp>
          <p:nvGrpSpPr>
            <p:cNvPr id="32" name="组合 31"/>
            <p:cNvGrpSpPr/>
            <p:nvPr/>
          </p:nvGrpSpPr>
          <p:grpSpPr>
            <a:xfrm>
              <a:off x="3000" y="6413"/>
              <a:ext cx="8838" cy="2854"/>
              <a:chOff x="3515" y="2140"/>
              <a:chExt cx="8838" cy="2854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3515" y="3088"/>
                <a:ext cx="17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分类变量</a:t>
                </a:r>
                <a:endParaRPr lang="zh-CN" altLang="en-US"/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6576" y="2202"/>
                <a:ext cx="20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单因素分析</a:t>
                </a:r>
                <a:endParaRPr lang="zh-CN" altLang="en-US"/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6453" y="4414"/>
                <a:ext cx="208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多因素分析</a:t>
                </a:r>
                <a:endParaRPr lang="zh-CN" altLang="en-US"/>
              </a:p>
            </p:txBody>
          </p:sp>
          <p:sp>
            <p:nvSpPr>
              <p:cNvPr id="38" name="右箭头 37"/>
              <p:cNvSpPr/>
              <p:nvPr/>
            </p:nvSpPr>
            <p:spPr>
              <a:xfrm rot="19920000">
                <a:off x="5558" y="2675"/>
                <a:ext cx="1042" cy="308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右箭头 38"/>
              <p:cNvSpPr/>
              <p:nvPr/>
            </p:nvSpPr>
            <p:spPr>
              <a:xfrm rot="1980000">
                <a:off x="5479" y="3794"/>
                <a:ext cx="1091" cy="346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625" y="2140"/>
                <a:ext cx="17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参数检验</a:t>
                </a:r>
                <a:endParaRPr lang="zh-CN" altLang="en-US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0625" y="3203"/>
                <a:ext cx="17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分层分析</a:t>
                </a:r>
                <a:endParaRPr lang="zh-CN" altLang="en-US"/>
              </a:p>
            </p:txBody>
          </p:sp>
          <p:sp>
            <p:nvSpPr>
              <p:cNvPr id="42" name="右箭头 41"/>
              <p:cNvSpPr/>
              <p:nvPr/>
            </p:nvSpPr>
            <p:spPr>
              <a:xfrm>
                <a:off x="8979" y="2264"/>
                <a:ext cx="1647" cy="353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163" y="7859"/>
              <a:ext cx="4930" cy="2439"/>
              <a:chOff x="8163" y="7859"/>
              <a:chExt cx="4930" cy="2439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10125" y="8284"/>
                <a:ext cx="29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logistic </a:t>
                </a:r>
                <a:r>
                  <a:rPr lang="zh-CN" altLang="en-US"/>
                  <a:t>回归分析</a:t>
                </a:r>
                <a:endParaRPr lang="zh-CN" alt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137" y="8983"/>
                <a:ext cx="2314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cox</a:t>
                </a:r>
                <a:r>
                  <a:rPr lang="zh-CN" altLang="en-US"/>
                  <a:t>回归分析</a:t>
                </a:r>
                <a:endParaRPr lang="zh-CN" altLang="en-US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0137" y="9718"/>
                <a:ext cx="172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/>
                  <a:t>其他分析</a:t>
                </a:r>
                <a:endParaRPr lang="zh-CN" altLang="en-US"/>
              </a:p>
            </p:txBody>
          </p:sp>
          <p:sp>
            <p:nvSpPr>
              <p:cNvPr id="50" name="左大括号 49"/>
              <p:cNvSpPr/>
              <p:nvPr/>
            </p:nvSpPr>
            <p:spPr>
              <a:xfrm>
                <a:off x="8163" y="7859"/>
                <a:ext cx="1693" cy="2276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4.3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变量转换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4165" y="1167765"/>
            <a:ext cx="96824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）非正态  ➡️ </a:t>
            </a: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正态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          </a:t>
            </a:r>
            <a:r>
              <a:rPr lang="zh-CN" altLang="en-US" sz="2400" b="1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</a:rPr>
              <a:t>对数、平方根、倒数变换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）分类  ➡️ 哑变量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  <a:sym typeface="+mn-ea"/>
              </a:rPr>
              <a:t>        量化赋值对于回归模型不合理</a:t>
            </a:r>
            <a:endParaRPr lang="zh-CN" altLang="en-US" sz="2400" b="1" smtClean="0">
              <a:latin typeface="华文楷体" panose="02010600040101010101" charset="-122"/>
              <a:ea typeface="华文楷体" panose="02010600040101010101" charset="-122"/>
              <a:cs typeface="Times New Roman Regular" panose="02020503050405090304" charset="0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3</a:t>
            </a: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）连续  ➡️ 分类</a:t>
            </a:r>
            <a:endParaRPr lang="zh-CN" altLang="en-US" sz="2400" b="1" smtClean="0"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        </a:t>
            </a:r>
            <a:r>
              <a:rPr lang="zh-CN" altLang="en-US" sz="2400" b="1" smtClean="0"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  <a:sym typeface="+mn-ea"/>
              </a:rPr>
              <a:t>找截点，离散化，设置为哑变量</a:t>
            </a:r>
            <a:endParaRPr lang="zh-CN" altLang="en-US" sz="2400" b="1" smtClean="0">
              <a:latin typeface="华文楷体" panose="02010600040101010101" charset="-122"/>
              <a:ea typeface="华文楷体" panose="02010600040101010101" charset="-122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7945" y="1695450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附录</a:t>
            </a:r>
            <a:endParaRPr lang="zh-CN" altLang="en-US" sz="48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513274" y="570511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9530" y="34290"/>
            <a:ext cx="12296775" cy="684339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9055" y="23495"/>
            <a:ext cx="12250420" cy="68110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940" y="40005"/>
            <a:ext cx="12248515" cy="67951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49400" y="1659890"/>
            <a:ext cx="1009713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研究单位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变量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变量值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同质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变异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总体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样本    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49400" y="55245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几个重要的基本概念</a:t>
            </a:r>
            <a:endParaRPr lang="zh-CN" altLang="en-US" sz="36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85010" y="5680710"/>
            <a:ext cx="92265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200" b="1">
                <a:solidFill>
                  <a:schemeClr val="accent1">
                    <a:lumMod val="75000"/>
                  </a:schemeClr>
                </a:solidFill>
              </a:rPr>
              <a:t>总体参数通常未知，样本统计量 ➡️总体参数</a:t>
            </a:r>
            <a:endParaRPr lang="zh-CN" altLang="en-US" sz="32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09640" y="1898015"/>
            <a:ext cx="100971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参数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统计量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系统误差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非系统误差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抽样误差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频率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概率</a:t>
            </a:r>
            <a:r>
              <a:rPr lang="en-US" altLang="zh-CN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&amp;</a:t>
            </a:r>
            <a:r>
              <a:rPr lang="zh-CN" altLang="en-US" sz="2800" b="1" u="sng">
                <a:solidFill>
                  <a:schemeClr val="bg2">
                    <a:lumMod val="50000"/>
                  </a:schemeClr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小概率事件</a:t>
            </a:r>
            <a:endParaRPr lang="zh-CN" altLang="en-US" sz="2800" b="1" u="sng">
              <a:solidFill>
                <a:schemeClr val="bg2">
                  <a:lumMod val="50000"/>
                </a:schemeClr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95700" y="4064000"/>
            <a:ext cx="53721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1190" y="1781175"/>
            <a:ext cx="1589619" cy="38957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14885" y="2286000"/>
            <a:ext cx="120032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 smtClean="0">
                <a:latin typeface="康熙字典體" pitchFamily="2" charset="-120"/>
                <a:ea typeface="康熙字典體" pitchFamily="2" charset="-120"/>
              </a:rPr>
              <a:t>谢谢</a:t>
            </a:r>
            <a:endParaRPr lang="zh-CN" altLang="en-US" sz="6600"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12" name="farm_112762"/>
          <p:cNvSpPr>
            <a:spLocks noChangeAspect="1"/>
          </p:cNvSpPr>
          <p:nvPr/>
        </p:nvSpPr>
        <p:spPr bwMode="auto">
          <a:xfrm>
            <a:off x="5773166" y="3548034"/>
            <a:ext cx="609685" cy="600132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3547745"/>
            <a:ext cx="2984500" cy="25171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20" y="876935"/>
            <a:ext cx="2890520" cy="2187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530" y="1383030"/>
            <a:ext cx="3424555" cy="1249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60" y="3673475"/>
            <a:ext cx="3682365" cy="28644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rcRect b="22180"/>
          <a:stretch>
            <a:fillRect/>
          </a:stretch>
        </p:blipFill>
        <p:spPr>
          <a:xfrm>
            <a:off x="810260" y="1383030"/>
            <a:ext cx="3250565" cy="1249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2555" y="231775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软件平台</a:t>
            </a:r>
            <a:endParaRPr lang="zh-CN" altLang="en-US" sz="3600" b="1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rcRect r="34165"/>
          <a:stretch>
            <a:fillRect/>
          </a:stretch>
        </p:blipFill>
        <p:spPr>
          <a:xfrm>
            <a:off x="1762125" y="3516630"/>
            <a:ext cx="4545965" cy="302133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087495" y="14732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latin typeface="Hiragino Sans GB W6" panose="020B0300000000000000" charset="-122"/>
                <a:ea typeface="Hiragino Sans GB W6" panose="020B0300000000000000" charset="-122"/>
              </a:rPr>
              <a:t>开展医学研究工作</a:t>
            </a:r>
            <a:endParaRPr lang="zh-CN" altLang="en-US" sz="3600" b="1">
              <a:solidFill>
                <a:schemeClr val="tx1"/>
              </a:solidFill>
              <a:latin typeface="Hiragino Sans GB W6" panose="020B0300000000000000" charset="-122"/>
              <a:ea typeface="Hiragino Sans GB W6" panose="020B0300000000000000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25120" y="1337945"/>
            <a:ext cx="2693670" cy="2834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设计</a:t>
            </a:r>
            <a:endParaRPr lang="zh-CN" altLang="en-US" sz="3600"/>
          </a:p>
        </p:txBody>
      </p:sp>
      <p:sp>
        <p:nvSpPr>
          <p:cNvPr id="11" name="椭圆 10"/>
          <p:cNvSpPr/>
          <p:nvPr/>
        </p:nvSpPr>
        <p:spPr>
          <a:xfrm>
            <a:off x="3305810" y="2011680"/>
            <a:ext cx="2642235" cy="2834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收集资料</a:t>
            </a:r>
            <a:endParaRPr lang="zh-CN" altLang="en-US" sz="3600"/>
          </a:p>
        </p:txBody>
      </p:sp>
      <p:sp>
        <p:nvSpPr>
          <p:cNvPr id="13" name="椭圆 12"/>
          <p:cNvSpPr/>
          <p:nvPr/>
        </p:nvSpPr>
        <p:spPr>
          <a:xfrm>
            <a:off x="9349105" y="3785235"/>
            <a:ext cx="2642235" cy="2834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分析资料</a:t>
            </a:r>
            <a:endParaRPr lang="zh-CN" altLang="en-US" sz="3600"/>
          </a:p>
        </p:txBody>
      </p:sp>
      <p:sp>
        <p:nvSpPr>
          <p:cNvPr id="14" name="椭圆 13"/>
          <p:cNvSpPr/>
          <p:nvPr/>
        </p:nvSpPr>
        <p:spPr>
          <a:xfrm>
            <a:off x="6269355" y="2790190"/>
            <a:ext cx="2642235" cy="28346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整理资料</a:t>
            </a:r>
            <a:endParaRPr lang="zh-CN" altLang="en-US" sz="3600"/>
          </a:p>
        </p:txBody>
      </p:sp>
      <p:cxnSp>
        <p:nvCxnSpPr>
          <p:cNvPr id="15" name="肘形连接符 14"/>
          <p:cNvCxnSpPr>
            <a:stCxn id="10" idx="0"/>
            <a:endCxn id="11" idx="0"/>
          </p:cNvCxnSpPr>
          <p:nvPr/>
        </p:nvCxnSpPr>
        <p:spPr>
          <a:xfrm rot="16200000" flipH="1">
            <a:off x="2812415" y="196850"/>
            <a:ext cx="673735" cy="2955290"/>
          </a:xfrm>
          <a:prstGeom prst="bentConnector3">
            <a:avLst>
              <a:gd name="adj1" fmla="val -3539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1" idx="0"/>
            <a:endCxn id="14" idx="0"/>
          </p:cNvCxnSpPr>
          <p:nvPr/>
        </p:nvCxnSpPr>
        <p:spPr>
          <a:xfrm rot="16200000" flipH="1">
            <a:off x="5719445" y="919480"/>
            <a:ext cx="778510" cy="2963545"/>
          </a:xfrm>
          <a:prstGeom prst="bentConnector3">
            <a:avLst>
              <a:gd name="adj1" fmla="val -3062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14" idx="0"/>
            <a:endCxn id="13" idx="0"/>
          </p:cNvCxnSpPr>
          <p:nvPr/>
        </p:nvCxnSpPr>
        <p:spPr>
          <a:xfrm rot="16200000" flipH="1">
            <a:off x="8632825" y="1747520"/>
            <a:ext cx="995045" cy="3079750"/>
          </a:xfrm>
          <a:prstGeom prst="bentConnector3">
            <a:avLst>
              <a:gd name="adj1" fmla="val -23963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30675" y="24130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第一部分：设计</a:t>
            </a:r>
            <a:endParaRPr lang="zh-CN" altLang="en-US" sz="3600">
              <a:solidFill>
                <a:schemeClr val="accent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0260" y="886460"/>
            <a:ext cx="10572115" cy="56927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1）</a:t>
            </a:r>
            <a:r>
              <a:rPr lang="zh-CN" altLang="en-US" sz="2400" b="1">
                <a:solidFill>
                  <a:srgbClr val="C00000"/>
                </a:solidFill>
                <a:latin typeface="Kaiti SC Bold" panose="02010600040101010101" charset="-122"/>
                <a:ea typeface="Kaiti SC Bold" panose="02010600040101010101" charset="-122"/>
              </a:rPr>
              <a:t>文献调研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2）</a:t>
            </a:r>
            <a:r>
              <a:rPr lang="zh-CN" altLang="en-US" sz="2400" b="1">
                <a:solidFill>
                  <a:srgbClr val="C00000"/>
                </a:solidFill>
                <a:latin typeface="Kaiti SC Bold" panose="02010600040101010101" charset="-122"/>
                <a:ea typeface="Kaiti SC Bold" panose="02010600040101010101" charset="-122"/>
              </a:rPr>
              <a:t>研究目的</a:t>
            </a: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和假说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3）研究总体、研究对象、观察单位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4）抽取样本：多少？怎样抽取？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5）施加干预措施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6）如何设置对照？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7）如何获得原始资料？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944235" y="1142365"/>
            <a:ext cx="10572115" cy="46462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8）需要</a:t>
            </a:r>
            <a:r>
              <a:rPr lang="zh-CN" altLang="en-US" sz="2400" b="1">
                <a:solidFill>
                  <a:srgbClr val="C00000"/>
                </a:solidFill>
                <a:latin typeface="Kaiti SC Bold" panose="02010600040101010101" charset="-122"/>
                <a:ea typeface="Kaiti SC Bold" panose="02010600040101010101" charset="-122"/>
              </a:rPr>
              <a:t>设置哪些指标研究</a:t>
            </a: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？观察结果？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9）资料如何整理和汇总？统计指标如何计算？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10）如何控制误差和偏倚？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11）</a:t>
            </a:r>
            <a:r>
              <a:rPr lang="zh-CN" altLang="en-US" sz="2400" b="1">
                <a:solidFill>
                  <a:srgbClr val="C00000"/>
                </a:solidFill>
                <a:latin typeface="Kaiti SC Bold" panose="02010600040101010101" charset="-122"/>
                <a:ea typeface="Kaiti SC Bold" panose="02010600040101010101" charset="-122"/>
              </a:rPr>
              <a:t>预计得到什么结果</a:t>
            </a: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？</a:t>
            </a:r>
            <a:endParaRPr lang="zh-CN" altLang="en-US" sz="24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12）经费和时间周期预算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242685" y="5483225"/>
            <a:ext cx="3392170" cy="10960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/>
              <a:t>记录</a:t>
            </a:r>
            <a:r>
              <a:rPr lang="en-US" altLang="zh-CN" sz="3600" b="1"/>
              <a:t>+</a:t>
            </a:r>
            <a:r>
              <a:rPr lang="zh-CN" altLang="en-US" sz="3600" b="1"/>
              <a:t>文档</a:t>
            </a:r>
            <a:endParaRPr lang="zh-CN" altLang="en-US" sz="36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1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  <p:bldP spid="9" grpId="1"/>
      <p:bldP spid="2" grpId="1"/>
      <p:bldP spid="9" grpId="2"/>
      <p:bldP spid="2" grpId="2"/>
      <p:bldP spid="9" grpId="3"/>
      <p:bldP spid="2" grpId="3"/>
      <p:bldP spid="9" grpId="4"/>
      <p:bldP spid="2" grpId="4"/>
      <p:bldP spid="9" grpId="5"/>
      <p:bldP spid="2" grpId="5"/>
      <p:bldP spid="9" grpId="6"/>
      <p:bldP spid="2" grpId="6"/>
      <p:bldP spid="9" grpId="7"/>
      <p:bldP spid="2" grpId="7"/>
      <p:bldP spid="9" grpId="8"/>
      <p:bldP spid="2" grpId="8"/>
      <p:bldP spid="9" grpId="9"/>
      <p:bldP spid="2" grpId="9"/>
      <p:bldP spid="9" grpId="10"/>
      <p:bldP spid="2" grpId="10"/>
      <p:bldP spid="9" grpId="11"/>
      <p:bldP spid="2" grpId="11"/>
      <p:bldP spid="9" grpId="12"/>
      <p:bldP spid="2" grpId="12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3130" y="14732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第二部分：收集资料</a:t>
            </a:r>
            <a:endParaRPr lang="zh-CN" altLang="en-US" sz="3600">
              <a:solidFill>
                <a:schemeClr val="accent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6850" y="2035810"/>
            <a:ext cx="1057211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1）实验组</a:t>
            </a: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+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对照组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2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）纳入研究的变量？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3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）数据量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4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）</a:t>
            </a: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dicom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数据整理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5</a:t>
            </a:r>
            <a:r>
              <a:rPr lang="zh-CN" altLang="en-US" sz="2800">
                <a:solidFill>
                  <a:schemeClr val="tx1"/>
                </a:solidFill>
                <a:latin typeface="Kaiti SC Regular" panose="02010600040101010101" charset="-122"/>
                <a:ea typeface="Kaiti SC Regular" panose="02010600040101010101" charset="-122"/>
              </a:rPr>
              <a:t>）临床特征表格整理</a:t>
            </a:r>
            <a:endParaRPr lang="zh-CN" altLang="en-US" sz="2800">
              <a:solidFill>
                <a:schemeClr val="tx1"/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3765" y="1144270"/>
            <a:ext cx="52851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solidFill>
                  <a:schemeClr val="accent2">
                    <a:lumMod val="75000"/>
                  </a:schemeClr>
                </a:solidFill>
                <a:latin typeface="Kaiti SC Regular" panose="02010600040101010101" charset="-122"/>
                <a:ea typeface="Kaiti SC Regular" panose="02010600040101010101" charset="-122"/>
              </a:rPr>
              <a:t>第三部分：整理资料</a:t>
            </a:r>
            <a:endParaRPr lang="zh-CN" altLang="en-US" sz="3600">
              <a:solidFill>
                <a:schemeClr val="accent2">
                  <a:lumMod val="75000"/>
                </a:schemeClr>
              </a:solidFill>
              <a:latin typeface="Kaiti SC Regular" panose="02010600040101010101" charset="-122"/>
              <a:ea typeface="Kaiti SC Regular" panose="02010600040101010101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347710" y="3367405"/>
            <a:ext cx="3392170" cy="10960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/>
              <a:t>记录</a:t>
            </a:r>
            <a:r>
              <a:rPr lang="en-US" altLang="zh-CN" sz="3600" b="1"/>
              <a:t>+</a:t>
            </a:r>
            <a:r>
              <a:rPr lang="zh-CN" altLang="en-US" sz="3600" b="1"/>
              <a:t>表格</a:t>
            </a:r>
            <a:endParaRPr lang="zh-CN" altLang="en-US" sz="36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UNIT_TABLE_BEAUTIFY" val="smartTable{1f05d8bf-d57a-457a-9eba-052f223cd769}"/>
</p:tagLst>
</file>

<file path=ppt/tags/tag4.xml><?xml version="1.0" encoding="utf-8"?>
<p:tagLst xmlns:p="http://schemas.openxmlformats.org/presentationml/2006/main">
  <p:tag name="KSO_WM_UNIT_TABLE_BEAUTIFY" val="smartTable{70bf4bb4-b350-4e29-ac61-dc0cdc1587b6}"/>
</p:tagLst>
</file>

<file path=ppt/tags/tag5.xml><?xml version="1.0" encoding="utf-8"?>
<p:tagLst xmlns:p="http://schemas.openxmlformats.org/presentationml/2006/main">
  <p:tag name="KSO_WM_UNIT_TABLE_BEAUTIFY" val="smartTable{70bf4bb4-b350-4e29-ac61-dc0cdc1587b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2349</Words>
  <Application>WPS 文字</Application>
  <PresentationFormat>宽屏</PresentationFormat>
  <Paragraphs>451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73" baseType="lpstr">
      <vt:lpstr>Arial</vt:lpstr>
      <vt:lpstr>方正书宋_GBK</vt:lpstr>
      <vt:lpstr>Wingdings</vt:lpstr>
      <vt:lpstr>康熙字典體</vt:lpstr>
      <vt:lpstr>华文楷体</vt:lpstr>
      <vt:lpstr>华文宋体</vt:lpstr>
      <vt:lpstr>Kaiti SC Bold</vt:lpstr>
      <vt:lpstr>Wingdings</vt:lpstr>
      <vt:lpstr>Times New Roman Regular</vt:lpstr>
      <vt:lpstr>方正清刻本悦宋简体</vt:lpstr>
      <vt:lpstr>Kaiti SC Regular</vt:lpstr>
      <vt:lpstr>Hiragino Sans GB W6</vt:lpstr>
      <vt:lpstr>Cambria Math</vt:lpstr>
      <vt:lpstr>宋体</vt:lpstr>
      <vt:lpstr>Calibri</vt:lpstr>
      <vt:lpstr>微软雅黑</vt:lpstr>
      <vt:lpstr>汉仪旗黑</vt:lpstr>
      <vt:lpstr>Arial Unicode MS</vt:lpstr>
      <vt:lpstr>汉仪书宋二KW</vt:lpstr>
      <vt:lpstr/>
      <vt:lpstr>Apple Color Emoji</vt:lpstr>
      <vt:lpstr>Kingsoft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momozi1996</cp:lastModifiedBy>
  <cp:revision>74</cp:revision>
  <dcterms:created xsi:type="dcterms:W3CDTF">2022-04-09T10:27:54Z</dcterms:created>
  <dcterms:modified xsi:type="dcterms:W3CDTF">2022-04-09T10:27:54Z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